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90641-FBF7-40ED-82C6-833AA8105AB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E094DC9-C56E-415D-A029-5C6331D5BCE6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E1921B31-94E9-405A-873F-210BB11976A9}" type="parTrans" cxnId="{87235180-24D8-4CB7-BE8D-9AA2E9C6C699}">
      <dgm:prSet/>
      <dgm:spPr/>
      <dgm:t>
        <a:bodyPr/>
        <a:lstStyle/>
        <a:p>
          <a:endParaRPr lang="en-GB"/>
        </a:p>
      </dgm:t>
    </dgm:pt>
    <dgm:pt modelId="{CC2F1FD0-F541-4EDD-9CF9-CFA9645FC79F}" type="sibTrans" cxnId="{87235180-24D8-4CB7-BE8D-9AA2E9C6C699}">
      <dgm:prSet/>
      <dgm:spPr/>
      <dgm:t>
        <a:bodyPr/>
        <a:lstStyle/>
        <a:p>
          <a:endParaRPr lang="en-GB"/>
        </a:p>
      </dgm:t>
    </dgm:pt>
    <dgm:pt modelId="{1DB553C6-D348-4BDF-BCB4-2D48599590AC}">
      <dgm:prSet phldrT="[Text]"/>
      <dgm:spPr/>
      <dgm:t>
        <a:bodyPr/>
        <a:lstStyle/>
        <a:p>
          <a:r>
            <a:rPr lang="en-GB" dirty="0" smtClean="0"/>
            <a:t>Visibility</a:t>
          </a:r>
          <a:endParaRPr lang="en-GB" dirty="0"/>
        </a:p>
      </dgm:t>
    </dgm:pt>
    <dgm:pt modelId="{9A204808-6A8D-44E8-A32C-36CAA3BEE0E0}" type="parTrans" cxnId="{0C94BE3E-19E7-4744-81AB-FD8F31CA8D11}">
      <dgm:prSet/>
      <dgm:spPr/>
      <dgm:t>
        <a:bodyPr/>
        <a:lstStyle/>
        <a:p>
          <a:endParaRPr lang="en-GB"/>
        </a:p>
      </dgm:t>
    </dgm:pt>
    <dgm:pt modelId="{4D817DE6-A8D6-42C8-AF86-E9B74791B818}" type="sibTrans" cxnId="{0C94BE3E-19E7-4744-81AB-FD8F31CA8D11}">
      <dgm:prSet/>
      <dgm:spPr/>
      <dgm:t>
        <a:bodyPr/>
        <a:lstStyle/>
        <a:p>
          <a:endParaRPr lang="en-GB"/>
        </a:p>
      </dgm:t>
    </dgm:pt>
    <dgm:pt modelId="{B95545F6-91D4-40E7-A2C0-B218C2C1DDB0}">
      <dgm:prSet phldrT="[Text]"/>
      <dgm:spPr/>
      <dgm:t>
        <a:bodyPr/>
        <a:lstStyle/>
        <a:p>
          <a:r>
            <a:rPr lang="en-GB" dirty="0" smtClean="0"/>
            <a:t>Control</a:t>
          </a:r>
          <a:endParaRPr lang="en-GB" dirty="0"/>
        </a:p>
      </dgm:t>
    </dgm:pt>
    <dgm:pt modelId="{F8CC95F7-F608-47F2-9882-BFF19F59C296}" type="parTrans" cxnId="{0647714F-C9AA-493A-8BA3-DA0087C5CD4C}">
      <dgm:prSet/>
      <dgm:spPr/>
      <dgm:t>
        <a:bodyPr/>
        <a:lstStyle/>
        <a:p>
          <a:endParaRPr lang="en-GB"/>
        </a:p>
      </dgm:t>
    </dgm:pt>
    <dgm:pt modelId="{F34ECB27-DF58-47F6-BD43-D1A9FEB41D65}" type="sibTrans" cxnId="{0647714F-C9AA-493A-8BA3-DA0087C5CD4C}">
      <dgm:prSet/>
      <dgm:spPr/>
      <dgm:t>
        <a:bodyPr/>
        <a:lstStyle/>
        <a:p>
          <a:endParaRPr lang="en-GB"/>
        </a:p>
      </dgm:t>
    </dgm:pt>
    <dgm:pt modelId="{953E2AF9-E632-489F-A184-8B32D7733D7B}" type="pres">
      <dgm:prSet presAssocID="{83390641-FBF7-40ED-82C6-833AA8105A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1BA39C-47EB-4A28-8329-EE4F45100CD6}" type="pres">
      <dgm:prSet presAssocID="{4E094DC9-C56E-415D-A029-5C6331D5BC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C495DD-9282-4547-8E22-97D79784C687}" type="pres">
      <dgm:prSet presAssocID="{4E094DC9-C56E-415D-A029-5C6331D5BCE6}" presName="spNode" presStyleCnt="0"/>
      <dgm:spPr/>
    </dgm:pt>
    <dgm:pt modelId="{872D86A0-DB36-4CA8-879E-F87F5C6BC9D7}" type="pres">
      <dgm:prSet presAssocID="{CC2F1FD0-F541-4EDD-9CF9-CFA9645FC79F}" presName="sibTrans" presStyleLbl="sibTrans1D1" presStyleIdx="0" presStyleCnt="3"/>
      <dgm:spPr/>
      <dgm:t>
        <a:bodyPr/>
        <a:lstStyle/>
        <a:p>
          <a:endParaRPr lang="en-GB"/>
        </a:p>
      </dgm:t>
    </dgm:pt>
    <dgm:pt modelId="{DE3580A3-6B65-41AB-A086-9311B30186C0}" type="pres">
      <dgm:prSet presAssocID="{1DB553C6-D348-4BDF-BCB4-2D48599590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319BF-2D30-4DA2-A059-C8E785C8F24F}" type="pres">
      <dgm:prSet presAssocID="{1DB553C6-D348-4BDF-BCB4-2D48599590AC}" presName="spNode" presStyleCnt="0"/>
      <dgm:spPr/>
    </dgm:pt>
    <dgm:pt modelId="{690869DA-92B7-4CB8-A097-F918688C521D}" type="pres">
      <dgm:prSet presAssocID="{4D817DE6-A8D6-42C8-AF86-E9B74791B818}" presName="sibTrans" presStyleLbl="sibTrans1D1" presStyleIdx="1" presStyleCnt="3"/>
      <dgm:spPr/>
      <dgm:t>
        <a:bodyPr/>
        <a:lstStyle/>
        <a:p>
          <a:endParaRPr lang="en-GB"/>
        </a:p>
      </dgm:t>
    </dgm:pt>
    <dgm:pt modelId="{A438AA25-8273-429C-A0DE-00AF5C760312}" type="pres">
      <dgm:prSet presAssocID="{B95545F6-91D4-40E7-A2C0-B218C2C1DD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C1386-9409-4A14-B628-99F36A700BC3}" type="pres">
      <dgm:prSet presAssocID="{B95545F6-91D4-40E7-A2C0-B218C2C1DDB0}" presName="spNode" presStyleCnt="0"/>
      <dgm:spPr/>
    </dgm:pt>
    <dgm:pt modelId="{CFA919A1-60AD-4BB9-A2AC-683BA56E74DD}" type="pres">
      <dgm:prSet presAssocID="{F34ECB27-DF58-47F6-BD43-D1A9FEB41D65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0647714F-C9AA-493A-8BA3-DA0087C5CD4C}" srcId="{83390641-FBF7-40ED-82C6-833AA8105AB8}" destId="{B95545F6-91D4-40E7-A2C0-B218C2C1DDB0}" srcOrd="2" destOrd="0" parTransId="{F8CC95F7-F608-47F2-9882-BFF19F59C296}" sibTransId="{F34ECB27-DF58-47F6-BD43-D1A9FEB41D65}"/>
    <dgm:cxn modelId="{0C94BE3E-19E7-4744-81AB-FD8F31CA8D11}" srcId="{83390641-FBF7-40ED-82C6-833AA8105AB8}" destId="{1DB553C6-D348-4BDF-BCB4-2D48599590AC}" srcOrd="1" destOrd="0" parTransId="{9A204808-6A8D-44E8-A32C-36CAA3BEE0E0}" sibTransId="{4D817DE6-A8D6-42C8-AF86-E9B74791B818}"/>
    <dgm:cxn modelId="{2D19329C-B99A-4A3E-97F8-7ED35B7B03CD}" type="presOf" srcId="{CC2F1FD0-F541-4EDD-9CF9-CFA9645FC79F}" destId="{872D86A0-DB36-4CA8-879E-F87F5C6BC9D7}" srcOrd="0" destOrd="0" presId="urn:microsoft.com/office/officeart/2005/8/layout/cycle5"/>
    <dgm:cxn modelId="{F38DABE8-3990-4310-88FA-9092748FAE58}" type="presOf" srcId="{F34ECB27-DF58-47F6-BD43-D1A9FEB41D65}" destId="{CFA919A1-60AD-4BB9-A2AC-683BA56E74DD}" srcOrd="0" destOrd="0" presId="urn:microsoft.com/office/officeart/2005/8/layout/cycle5"/>
    <dgm:cxn modelId="{87235180-24D8-4CB7-BE8D-9AA2E9C6C699}" srcId="{83390641-FBF7-40ED-82C6-833AA8105AB8}" destId="{4E094DC9-C56E-415D-A029-5C6331D5BCE6}" srcOrd="0" destOrd="0" parTransId="{E1921B31-94E9-405A-873F-210BB11976A9}" sibTransId="{CC2F1FD0-F541-4EDD-9CF9-CFA9645FC79F}"/>
    <dgm:cxn modelId="{05D98D2A-ED7A-4FF6-B907-1A50DC001222}" type="presOf" srcId="{83390641-FBF7-40ED-82C6-833AA8105AB8}" destId="{953E2AF9-E632-489F-A184-8B32D7733D7B}" srcOrd="0" destOrd="0" presId="urn:microsoft.com/office/officeart/2005/8/layout/cycle5"/>
    <dgm:cxn modelId="{F22D2D9E-62AD-41A6-9DE1-CC1ED4097948}" type="presOf" srcId="{4D817DE6-A8D6-42C8-AF86-E9B74791B818}" destId="{690869DA-92B7-4CB8-A097-F918688C521D}" srcOrd="0" destOrd="0" presId="urn:microsoft.com/office/officeart/2005/8/layout/cycle5"/>
    <dgm:cxn modelId="{88FC0959-4E7D-4EB2-8AE0-96A14350DA2D}" type="presOf" srcId="{B95545F6-91D4-40E7-A2C0-B218C2C1DDB0}" destId="{A438AA25-8273-429C-A0DE-00AF5C760312}" srcOrd="0" destOrd="0" presId="urn:microsoft.com/office/officeart/2005/8/layout/cycle5"/>
    <dgm:cxn modelId="{C6E823F6-594A-41B0-9C2C-9912364D986E}" type="presOf" srcId="{1DB553C6-D348-4BDF-BCB4-2D48599590AC}" destId="{DE3580A3-6B65-41AB-A086-9311B30186C0}" srcOrd="0" destOrd="0" presId="urn:microsoft.com/office/officeart/2005/8/layout/cycle5"/>
    <dgm:cxn modelId="{8D48A2FE-2713-4AE0-B875-C360883E8BAF}" type="presOf" srcId="{4E094DC9-C56E-415D-A029-5C6331D5BCE6}" destId="{DA1BA39C-47EB-4A28-8329-EE4F45100CD6}" srcOrd="0" destOrd="0" presId="urn:microsoft.com/office/officeart/2005/8/layout/cycle5"/>
    <dgm:cxn modelId="{F2924023-73E5-4FF5-B220-2C2D6E27D231}" type="presParOf" srcId="{953E2AF9-E632-489F-A184-8B32D7733D7B}" destId="{DA1BA39C-47EB-4A28-8329-EE4F45100CD6}" srcOrd="0" destOrd="0" presId="urn:microsoft.com/office/officeart/2005/8/layout/cycle5"/>
    <dgm:cxn modelId="{421AD351-BCF8-4B64-B52B-B9D84DE72368}" type="presParOf" srcId="{953E2AF9-E632-489F-A184-8B32D7733D7B}" destId="{26C495DD-9282-4547-8E22-97D79784C687}" srcOrd="1" destOrd="0" presId="urn:microsoft.com/office/officeart/2005/8/layout/cycle5"/>
    <dgm:cxn modelId="{F8687D7F-CC5E-4257-A2E3-FCFC42219915}" type="presParOf" srcId="{953E2AF9-E632-489F-A184-8B32D7733D7B}" destId="{872D86A0-DB36-4CA8-879E-F87F5C6BC9D7}" srcOrd="2" destOrd="0" presId="urn:microsoft.com/office/officeart/2005/8/layout/cycle5"/>
    <dgm:cxn modelId="{C717EAB7-2655-4DB1-8B1E-990EF855E051}" type="presParOf" srcId="{953E2AF9-E632-489F-A184-8B32D7733D7B}" destId="{DE3580A3-6B65-41AB-A086-9311B30186C0}" srcOrd="3" destOrd="0" presId="urn:microsoft.com/office/officeart/2005/8/layout/cycle5"/>
    <dgm:cxn modelId="{9DBE548D-A19A-4CCD-8F37-6F50948CBBB7}" type="presParOf" srcId="{953E2AF9-E632-489F-A184-8B32D7733D7B}" destId="{3F1319BF-2D30-4DA2-A059-C8E785C8F24F}" srcOrd="4" destOrd="0" presId="urn:microsoft.com/office/officeart/2005/8/layout/cycle5"/>
    <dgm:cxn modelId="{53D3FA2D-675E-466A-9FC2-56C8297F68C8}" type="presParOf" srcId="{953E2AF9-E632-489F-A184-8B32D7733D7B}" destId="{690869DA-92B7-4CB8-A097-F918688C521D}" srcOrd="5" destOrd="0" presId="urn:microsoft.com/office/officeart/2005/8/layout/cycle5"/>
    <dgm:cxn modelId="{06DA61B5-580F-4640-842C-CD0DE4683E55}" type="presParOf" srcId="{953E2AF9-E632-489F-A184-8B32D7733D7B}" destId="{A438AA25-8273-429C-A0DE-00AF5C760312}" srcOrd="6" destOrd="0" presId="urn:microsoft.com/office/officeart/2005/8/layout/cycle5"/>
    <dgm:cxn modelId="{AFE09938-30CE-42CB-9A97-10B76A8C2E15}" type="presParOf" srcId="{953E2AF9-E632-489F-A184-8B32D7733D7B}" destId="{635C1386-9409-4A14-B628-99F36A700BC3}" srcOrd="7" destOrd="0" presId="urn:microsoft.com/office/officeart/2005/8/layout/cycle5"/>
    <dgm:cxn modelId="{BDF617D1-7C8B-40AB-9FB4-50E351495D03}" type="presParOf" srcId="{953E2AF9-E632-489F-A184-8B32D7733D7B}" destId="{CFA919A1-60AD-4BB9-A2AC-683BA56E74D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BA39C-47EB-4A28-8329-EE4F45100CD6}">
      <dsp:nvSpPr>
        <dsp:cNvPr id="0" name=""/>
        <dsp:cNvSpPr/>
      </dsp:nvSpPr>
      <dsp:spPr>
        <a:xfrm>
          <a:off x="3303091" y="735"/>
          <a:ext cx="1623417" cy="1055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Test</a:t>
          </a:r>
          <a:endParaRPr lang="en-GB" sz="2800" kern="1200" dirty="0"/>
        </a:p>
      </dsp:txBody>
      <dsp:txXfrm>
        <a:off x="3354603" y="52247"/>
        <a:ext cx="1520393" cy="952197"/>
      </dsp:txXfrm>
    </dsp:sp>
    <dsp:sp modelId="{872D86A0-DB36-4CA8-879E-F87F5C6BC9D7}">
      <dsp:nvSpPr>
        <dsp:cNvPr id="0" name=""/>
        <dsp:cNvSpPr/>
      </dsp:nvSpPr>
      <dsp:spPr>
        <a:xfrm>
          <a:off x="2708270" y="528345"/>
          <a:ext cx="2813058" cy="2813058"/>
        </a:xfrm>
        <a:custGeom>
          <a:avLst/>
          <a:gdLst/>
          <a:ahLst/>
          <a:cxnLst/>
          <a:rect l="0" t="0" r="0" b="0"/>
          <a:pathLst>
            <a:path>
              <a:moveTo>
                <a:pt x="2435839" y="447964"/>
              </a:moveTo>
              <a:arcTo wR="1406529" hR="1406529" stAng="19022291" swAng="23006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580A3-6B65-41AB-A086-9311B30186C0}">
      <dsp:nvSpPr>
        <dsp:cNvPr id="0" name=""/>
        <dsp:cNvSpPr/>
      </dsp:nvSpPr>
      <dsp:spPr>
        <a:xfrm>
          <a:off x="4521181" y="2110529"/>
          <a:ext cx="1623417" cy="10552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Visibility</a:t>
          </a:r>
          <a:endParaRPr lang="en-GB" sz="2800" kern="1200" dirty="0"/>
        </a:p>
      </dsp:txBody>
      <dsp:txXfrm>
        <a:off x="4572693" y="2162041"/>
        <a:ext cx="1520393" cy="952197"/>
      </dsp:txXfrm>
    </dsp:sp>
    <dsp:sp modelId="{690869DA-92B7-4CB8-A097-F918688C521D}">
      <dsp:nvSpPr>
        <dsp:cNvPr id="0" name=""/>
        <dsp:cNvSpPr/>
      </dsp:nvSpPr>
      <dsp:spPr>
        <a:xfrm>
          <a:off x="2708270" y="528345"/>
          <a:ext cx="2813058" cy="2813058"/>
        </a:xfrm>
        <a:custGeom>
          <a:avLst/>
          <a:gdLst/>
          <a:ahLst/>
          <a:cxnLst/>
          <a:rect l="0" t="0" r="0" b="0"/>
          <a:pathLst>
            <a:path>
              <a:moveTo>
                <a:pt x="1837688" y="2745345"/>
              </a:moveTo>
              <a:arcTo wR="1406529" hR="1406529" stAng="4328947" swAng="21421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8AA25-8273-429C-A0DE-00AF5C760312}">
      <dsp:nvSpPr>
        <dsp:cNvPr id="0" name=""/>
        <dsp:cNvSpPr/>
      </dsp:nvSpPr>
      <dsp:spPr>
        <a:xfrm>
          <a:off x="2085001" y="2110529"/>
          <a:ext cx="1623417" cy="10552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Control</a:t>
          </a:r>
          <a:endParaRPr lang="en-GB" sz="2800" kern="1200" dirty="0"/>
        </a:p>
      </dsp:txBody>
      <dsp:txXfrm>
        <a:off x="2136513" y="2162041"/>
        <a:ext cx="1520393" cy="952197"/>
      </dsp:txXfrm>
    </dsp:sp>
    <dsp:sp modelId="{CFA919A1-60AD-4BB9-A2AC-683BA56E74DD}">
      <dsp:nvSpPr>
        <dsp:cNvPr id="0" name=""/>
        <dsp:cNvSpPr/>
      </dsp:nvSpPr>
      <dsp:spPr>
        <a:xfrm>
          <a:off x="2708270" y="528345"/>
          <a:ext cx="2813058" cy="2813058"/>
        </a:xfrm>
        <a:custGeom>
          <a:avLst/>
          <a:gdLst/>
          <a:ahLst/>
          <a:cxnLst/>
          <a:rect l="0" t="0" r="0" b="0"/>
          <a:pathLst>
            <a:path>
              <a:moveTo>
                <a:pt x="4564" y="1293305"/>
              </a:moveTo>
              <a:arcTo wR="1406529" hR="1406529" stAng="11077034" swAng="230067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D8E96-5FAF-44E2-9BA8-8085623C5419}" type="datetime1">
              <a:rPr lang="en-US"/>
              <a:pPr/>
              <a:t>9/22/2014</a:t>
            </a:fld>
            <a:endParaRPr lang="en-US"/>
          </a:p>
        </p:txBody>
      </p:sp>
      <p:sp>
        <p:nvSpPr>
          <p:cNvPr id="30724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4F3E1F-0606-4D3B-AC1D-5A64922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ver-bg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672263"/>
            <a:ext cx="9144000" cy="188912"/>
          </a:xfrm>
          <a:prstGeom prst="rect">
            <a:avLst/>
          </a:prstGeom>
          <a:solidFill>
            <a:srgbClr val="217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3018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29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7B83BB-FBCA-4909-A45E-CA6DDAA09EE7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62AA5B-175D-4000-BF44-47F21646E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CA51B6-3BB7-43CC-B598-6300244EF104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14FAF3-C108-4996-817A-68BB08ADD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 descr="footer-banner1-c-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80100"/>
            <a:ext cx="9145588" cy="950913"/>
          </a:xfrm>
          <a:prstGeom prst="rect">
            <a:avLst/>
          </a:prstGeom>
          <a:noFill/>
        </p:spPr>
      </p:pic>
      <p:pic>
        <p:nvPicPr>
          <p:cNvPr id="5" name="Picture 8" descr="orl-logo-0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27863" y="5946775"/>
            <a:ext cx="13938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672263"/>
            <a:ext cx="9144000" cy="188912"/>
          </a:xfrm>
          <a:prstGeom prst="rect">
            <a:avLst/>
          </a:prstGeom>
          <a:solidFill>
            <a:srgbClr val="217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036" descr="faster-apps-logo-1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8150" y="5965825"/>
            <a:ext cx="2830513" cy="7731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E44DE7-EB3F-464A-AB10-560BB2C33FEA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6E3894-3CA6-46F3-8C89-F2ABE567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2844AD-843F-41CD-A49E-68C1596F214B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375765-C6E7-4CB6-A27A-E61833B4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0F28D-3FA0-4800-B015-58CE8BA65E14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4EABAD-C100-49F0-9F8C-02FBA053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FDD120-7CBD-4A4B-9DD6-BA937956C895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D2B344-23A3-412A-8C65-C320710C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06D3BD-76CB-4413-A02E-190C4D953D2D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40767D-C7F1-4682-889B-7C5FC4D6D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333C95-D24E-4EE4-A084-2B54BA7D7663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77E4CD-3509-47F4-81C2-E18D869AB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412457-70BD-4CED-A01B-AFAE76C04007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8CE196-7993-439D-9B58-CAFA4BFB0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ooter-banner1-b-05.jpg"/>
          <p:cNvPicPr>
            <a:picLocks noChangeAspect="1"/>
          </p:cNvPicPr>
          <p:nvPr userDrawn="1"/>
        </p:nvPicPr>
        <p:blipFill>
          <a:blip r:embed="rId13"/>
          <a:srcRect t="1675" b="1675"/>
          <a:stretch>
            <a:fillRect/>
          </a:stretch>
        </p:blipFill>
        <p:spPr bwMode="auto">
          <a:xfrm>
            <a:off x="0" y="57181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faster-apps-logo-07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71463" y="5880100"/>
            <a:ext cx="27479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orl-logo-06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99338" y="5880100"/>
            <a:ext cx="13938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672263"/>
            <a:ext cx="9144000" cy="188912"/>
          </a:xfrm>
          <a:prstGeom prst="rect">
            <a:avLst/>
          </a:prstGeom>
          <a:solidFill>
            <a:srgbClr val="217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87525"/>
            <a:ext cx="9144000" cy="2879725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orl-logo-lrg-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2968625"/>
            <a:ext cx="20732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aster-apps-logo-lrg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5" y="2730500"/>
            <a:ext cx="5033963" cy="112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business drivers</a:t>
            </a:r>
            <a:r>
              <a:rPr lang="en-GB" dirty="0" smtClean="0"/>
              <a:t>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 Refresh</a:t>
            </a:r>
          </a:p>
          <a:p>
            <a:r>
              <a:rPr lang="en-GB" dirty="0" smtClean="0"/>
              <a:t>Virtualisation</a:t>
            </a:r>
          </a:p>
          <a:p>
            <a:r>
              <a:rPr lang="en-GB" dirty="0" smtClean="0"/>
              <a:t>Business Continuity/Disaster Recovery</a:t>
            </a:r>
          </a:p>
          <a:p>
            <a:r>
              <a:rPr lang="en-GB" dirty="0" smtClean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8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Vendors provide a comprehensive solution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6" y="4718829"/>
            <a:ext cx="4152091" cy="5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79" y="3690560"/>
            <a:ext cx="3269860" cy="6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prlog.org/12185001-netropy-10g1-wan-emul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98" y="2438748"/>
            <a:ext cx="3239426" cy="8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9" y="1462587"/>
            <a:ext cx="4152091" cy="5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3" y="3388659"/>
            <a:ext cx="2319427" cy="19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>
            <a:stCxn id="1026" idx="0"/>
            <a:endCxn id="1027" idx="2"/>
          </p:cNvCxnSpPr>
          <p:nvPr/>
        </p:nvCxnSpPr>
        <p:spPr>
          <a:xfrm rot="5400000" flipH="1" flipV="1">
            <a:off x="2652469" y="3899390"/>
            <a:ext cx="352372" cy="1286507"/>
          </a:xfrm>
          <a:prstGeom prst="curvedConnector3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027" idx="0"/>
            <a:endCxn id="1029" idx="2"/>
          </p:cNvCxnSpPr>
          <p:nvPr/>
        </p:nvCxnSpPr>
        <p:spPr>
          <a:xfrm rot="5400000" flipH="1" flipV="1">
            <a:off x="4217656" y="2560705"/>
            <a:ext cx="384108" cy="1875602"/>
          </a:xfrm>
          <a:prstGeom prst="curvedConnector3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029" idx="0"/>
            <a:endCxn id="7" idx="2"/>
          </p:cNvCxnSpPr>
          <p:nvPr/>
        </p:nvCxnSpPr>
        <p:spPr>
          <a:xfrm rot="5400000" flipH="1" flipV="1">
            <a:off x="5961497" y="1433020"/>
            <a:ext cx="391742" cy="1619714"/>
          </a:xfrm>
          <a:prstGeom prst="curvedConnector3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30" idx="0"/>
          </p:cNvCxnSpPr>
          <p:nvPr/>
        </p:nvCxnSpPr>
        <p:spPr>
          <a:xfrm rot="16200000" flipV="1">
            <a:off x="6322041" y="2183613"/>
            <a:ext cx="1145782" cy="126431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Test, Visibility and Control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uknetcom.co.uk/images/products/ni/ni_ven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2" y="1683618"/>
            <a:ext cx="3238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idersandmilk.com/dev/wp-content/uploads/2012/08/Spire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48" y="1731242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ikei.co.jp/dbdata/mimg/v4IFO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2" y="3808294"/>
            <a:ext cx="2476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ubaichronicle.com/wp-content/uploads/2009/10/BC_New_Logo_PMS2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24" y="3862307"/>
            <a:ext cx="3416900" cy="6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Vendors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 Instruments</a:t>
            </a:r>
          </a:p>
          <a:p>
            <a:pPr lvl="1"/>
            <a:r>
              <a:rPr lang="en-GB" dirty="0" smtClean="0"/>
              <a:t>Leaders in Application Performance</a:t>
            </a:r>
          </a:p>
          <a:p>
            <a:pPr lvl="1"/>
            <a:r>
              <a:rPr lang="en-GB" dirty="0" smtClean="0"/>
              <a:t>High Speed Forensic Capture</a:t>
            </a:r>
          </a:p>
          <a:p>
            <a:pPr lvl="1"/>
            <a:r>
              <a:rPr lang="en-GB" dirty="0" smtClean="0"/>
              <a:t>Network &amp; Application Visibility</a:t>
            </a:r>
          </a:p>
          <a:p>
            <a:pPr lvl="1"/>
            <a:r>
              <a:rPr lang="en-GB" dirty="0" smtClean="0"/>
              <a:t>Reporting</a:t>
            </a:r>
          </a:p>
          <a:p>
            <a:pPr lvl="1"/>
            <a:r>
              <a:rPr lang="en-GB" dirty="0" smtClean="0"/>
              <a:t>Full Packet Capture to 10Gb Wire Speed (20Gb’s)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99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Vendors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Apposite Technologies</a:t>
            </a:r>
          </a:p>
          <a:p>
            <a:pPr lvl="1"/>
            <a:r>
              <a:rPr lang="en-GB" dirty="0" smtClean="0"/>
              <a:t>Cost effective WAN Emulation up to </a:t>
            </a:r>
            <a:r>
              <a:rPr lang="en-GB" strike="sngStrike" dirty="0" smtClean="0"/>
              <a:t>10Gb</a:t>
            </a:r>
            <a:r>
              <a:rPr lang="en-GB" dirty="0" smtClean="0"/>
              <a:t> 40Gb</a:t>
            </a:r>
          </a:p>
          <a:p>
            <a:pPr lvl="1"/>
            <a:r>
              <a:rPr lang="en-GB" dirty="0" smtClean="0"/>
              <a:t>Control bandwidth, latency, jitter and loss</a:t>
            </a:r>
          </a:p>
          <a:p>
            <a:pPr lvl="1"/>
            <a:r>
              <a:rPr lang="en-GB" dirty="0" smtClean="0"/>
              <a:t>Easy to use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Vendors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Spirent Communications</a:t>
            </a:r>
          </a:p>
          <a:p>
            <a:pPr lvl="1"/>
            <a:r>
              <a:rPr lang="en-GB" dirty="0" smtClean="0"/>
              <a:t>Unique in delivering hardware cost effective network test platform up to 10Gb aimed at the Enterprise</a:t>
            </a:r>
          </a:p>
          <a:p>
            <a:pPr lvl="1"/>
            <a:r>
              <a:rPr lang="en-GB" dirty="0" smtClean="0"/>
              <a:t>Includes packet capture, traffic generation &amp; </a:t>
            </a:r>
            <a:r>
              <a:rPr lang="en-GB" dirty="0" err="1" smtClean="0"/>
              <a:t>netflow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8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Vendors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Bluecoat</a:t>
            </a:r>
          </a:p>
          <a:p>
            <a:pPr lvl="1"/>
            <a:r>
              <a:rPr lang="en-GB" dirty="0" smtClean="0"/>
              <a:t>Market leaders in WAN Optimisation, Packet Shaping and Web Security</a:t>
            </a:r>
          </a:p>
          <a:p>
            <a:pPr lvl="1"/>
            <a:r>
              <a:rPr lang="en-GB" dirty="0" smtClean="0"/>
              <a:t>New </a:t>
            </a:r>
            <a:r>
              <a:rPr lang="en-GB" dirty="0" err="1" smtClean="0"/>
              <a:t>PacketShaper</a:t>
            </a:r>
            <a:r>
              <a:rPr lang="en-GB" dirty="0" smtClean="0"/>
              <a:t> hardware models lower TCO and deliver 10Gb Visibility and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91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9936222"/>
              </p:ext>
            </p:extLst>
          </p:nvPr>
        </p:nvGraphicFramePr>
        <p:xfrm>
          <a:off x="0" y="1600200"/>
          <a:ext cx="8229600" cy="3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09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Participation!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have rolled out 10GB?</a:t>
            </a:r>
          </a:p>
          <a:p>
            <a:pPr lvl="1"/>
            <a:r>
              <a:rPr lang="en-GB" dirty="0" smtClean="0"/>
              <a:t>Where?</a:t>
            </a:r>
          </a:p>
          <a:p>
            <a:pPr lvl="2"/>
            <a:r>
              <a:rPr lang="en-GB" dirty="0" smtClean="0"/>
              <a:t>Core Network?</a:t>
            </a:r>
          </a:p>
          <a:p>
            <a:pPr lvl="2"/>
            <a:r>
              <a:rPr lang="en-GB" dirty="0" smtClean="0"/>
              <a:t>Servers?</a:t>
            </a:r>
          </a:p>
          <a:p>
            <a:pPr lvl="2"/>
            <a:r>
              <a:rPr lang="en-GB" dirty="0" smtClean="0"/>
              <a:t>Between physical sites?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3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Cost</a:t>
            </a:r>
          </a:p>
          <a:p>
            <a:pPr lvl="1"/>
            <a:r>
              <a:rPr lang="en-GB" dirty="0" smtClean="0"/>
              <a:t>10Gb is becoming more affordable but will come down as the technology matures</a:t>
            </a:r>
          </a:p>
          <a:p>
            <a:pPr lvl="2"/>
            <a:r>
              <a:rPr lang="en-GB" dirty="0" smtClean="0"/>
              <a:t>Limited adoption in Enterprise</a:t>
            </a:r>
          </a:p>
          <a:p>
            <a:pPr lvl="1"/>
            <a:r>
              <a:rPr lang="en-GB" dirty="0" smtClean="0"/>
              <a:t>Test, Visibility and Control become more complex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79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178B4"/>
      </a:dk2>
      <a:lt2>
        <a:srgbClr val="EEECE1"/>
      </a:lt2>
      <a:accent1>
        <a:srgbClr val="2178B4"/>
      </a:accent1>
      <a:accent2>
        <a:srgbClr val="C8C8C8"/>
      </a:accent2>
      <a:accent3>
        <a:srgbClr val="F9EC31"/>
      </a:accent3>
      <a:accent4>
        <a:srgbClr val="646464"/>
      </a:accent4>
      <a:accent5>
        <a:srgbClr val="B6C8E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180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Test, Visibility and Control</vt:lpstr>
      <vt:lpstr>The Vendors</vt:lpstr>
      <vt:lpstr>The Vendors</vt:lpstr>
      <vt:lpstr>The Vendors</vt:lpstr>
      <vt:lpstr>The Vendors</vt:lpstr>
      <vt:lpstr>PowerPoint Presentation</vt:lpstr>
      <vt:lpstr>Audience Participation! </vt:lpstr>
      <vt:lpstr>The challenge…..</vt:lpstr>
      <vt:lpstr>The business drivers…..</vt:lpstr>
      <vt:lpstr>4 Vendors provide a comprehensive solution</vt:lpstr>
    </vt:vector>
  </TitlesOfParts>
  <Company>Parkhouse Evans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 Evans</dc:creator>
  <cp:lastModifiedBy>Paul Wilson</cp:lastModifiedBy>
  <cp:revision>13</cp:revision>
  <dcterms:created xsi:type="dcterms:W3CDTF">2014-06-13T10:27:43Z</dcterms:created>
  <dcterms:modified xsi:type="dcterms:W3CDTF">2014-09-22T16:22:39Z</dcterms:modified>
</cp:coreProperties>
</file>